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72" r:id="rId2"/>
    <p:sldId id="27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361D"/>
    <a:srgbClr val="B41AA2"/>
    <a:srgbClr val="0E45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2BA4C5-BBC5-4110-8D4C-16E0E848F115}" type="doc">
      <dgm:prSet loTypeId="urn:microsoft.com/office/officeart/2005/8/layout/bList2#1" loCatId="list" qsTypeId="urn:microsoft.com/office/officeart/2005/8/quickstyle/3d2" qsCatId="3D" csTypeId="urn:microsoft.com/office/officeart/2005/8/colors/colorful3" csCatId="colorful" phldr="1"/>
      <dgm:spPr/>
    </dgm:pt>
    <dgm:pt modelId="{FD019DD7-FBAD-461B-9710-26229AFF62BB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>
                  <a:lumMod val="65000"/>
                  <a:lumOff val="35000"/>
                </a:schemeClr>
              </a:solidFill>
            </a:rPr>
            <a:t>Interdependent Pricing</a:t>
          </a:r>
          <a:endParaRPr lang="en-US" sz="20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628D0E2D-3FCA-4D3D-8ADE-C6C353896D2B}" type="parTrans" cxnId="{9FC198AF-6552-4178-9503-F100895AAC31}">
      <dgm:prSet/>
      <dgm:spPr/>
      <dgm:t>
        <a:bodyPr/>
        <a:lstStyle/>
        <a:p>
          <a:endParaRPr lang="en-US"/>
        </a:p>
      </dgm:t>
    </dgm:pt>
    <dgm:pt modelId="{E989956F-F97B-4B8E-BBD0-2D98A0DE53B3}" type="sibTrans" cxnId="{9FC198AF-6552-4178-9503-F100895AAC31}">
      <dgm:prSet/>
      <dgm:spPr/>
      <dgm:t>
        <a:bodyPr/>
        <a:lstStyle/>
        <a:p>
          <a:endParaRPr lang="en-US"/>
        </a:p>
      </dgm:t>
    </dgm:pt>
    <dgm:pt modelId="{BC2E96D6-5C3B-4487-AE65-4173F12E5CB9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>
                  <a:lumMod val="65000"/>
                  <a:lumOff val="35000"/>
                </a:schemeClr>
              </a:solidFill>
            </a:rPr>
            <a:t>Price Leadership</a:t>
          </a:r>
          <a:endParaRPr lang="en-US" sz="18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06577F98-7E36-4394-B683-5C3E0D08E94C}" type="parTrans" cxnId="{24F004CE-4BC9-4407-9833-A3BC89041BA0}">
      <dgm:prSet/>
      <dgm:spPr/>
      <dgm:t>
        <a:bodyPr/>
        <a:lstStyle/>
        <a:p>
          <a:endParaRPr lang="en-US"/>
        </a:p>
      </dgm:t>
    </dgm:pt>
    <dgm:pt modelId="{3CBC68DB-CFC8-4CAE-9EC9-873CC9B0B30D}" type="sibTrans" cxnId="{24F004CE-4BC9-4407-9833-A3BC89041BA0}">
      <dgm:prSet/>
      <dgm:spPr/>
      <dgm:t>
        <a:bodyPr/>
        <a:lstStyle/>
        <a:p>
          <a:endParaRPr lang="en-US"/>
        </a:p>
      </dgm:t>
    </dgm:pt>
    <dgm:pt modelId="{21D23905-415F-4FA7-A0F3-6946B2D24977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>
                  <a:lumMod val="65000"/>
                  <a:lumOff val="35000"/>
                </a:schemeClr>
              </a:solidFill>
            </a:rPr>
            <a:t>Price War</a:t>
          </a:r>
          <a:endParaRPr lang="en-US" sz="18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E17D144-D34E-4FC6-B74C-8EC62682A04F}" type="parTrans" cxnId="{AA1F5692-FEE2-44F3-9332-5D2013255983}">
      <dgm:prSet/>
      <dgm:spPr/>
      <dgm:t>
        <a:bodyPr/>
        <a:lstStyle/>
        <a:p>
          <a:endParaRPr lang="en-US"/>
        </a:p>
      </dgm:t>
    </dgm:pt>
    <dgm:pt modelId="{4380ABAE-DCE4-4200-AB53-57E56CF38DC5}" type="sibTrans" cxnId="{AA1F5692-FEE2-44F3-9332-5D2013255983}">
      <dgm:prSet/>
      <dgm:spPr/>
      <dgm:t>
        <a:bodyPr/>
        <a:lstStyle/>
        <a:p>
          <a:endParaRPr lang="en-US"/>
        </a:p>
      </dgm:t>
    </dgm:pt>
    <dgm:pt modelId="{763CB738-42B4-4A40-BA77-7365CBC340BF}">
      <dgm:prSet custT="1"/>
      <dgm:spPr/>
      <dgm:t>
        <a:bodyPr/>
        <a:lstStyle/>
        <a:p>
          <a:r>
            <a:rPr lang="en-US" sz="2400" dirty="0" smtClean="0"/>
            <a:t>Responsive to or dependent on the actions of competitors</a:t>
          </a:r>
          <a:endParaRPr lang="en-US" sz="2400" dirty="0"/>
        </a:p>
      </dgm:t>
    </dgm:pt>
    <dgm:pt modelId="{082506E6-2790-4BA5-9DF4-135CD589D39C}" type="parTrans" cxnId="{D736A8E2-3CBA-46D6-BB8E-19BEC277E036}">
      <dgm:prSet/>
      <dgm:spPr/>
      <dgm:t>
        <a:bodyPr/>
        <a:lstStyle/>
        <a:p>
          <a:endParaRPr lang="en-US"/>
        </a:p>
      </dgm:t>
    </dgm:pt>
    <dgm:pt modelId="{99234781-E6A7-4521-B1BC-C9A9DB55F545}" type="sibTrans" cxnId="{D736A8E2-3CBA-46D6-BB8E-19BEC277E036}">
      <dgm:prSet/>
      <dgm:spPr/>
      <dgm:t>
        <a:bodyPr/>
        <a:lstStyle/>
        <a:p>
          <a:endParaRPr lang="en-US"/>
        </a:p>
      </dgm:t>
    </dgm:pt>
    <dgm:pt modelId="{DAEC6B68-78BE-45CE-AADA-D04D4BFC3B1D}">
      <dgm:prSet custT="1"/>
      <dgm:spPr/>
      <dgm:t>
        <a:bodyPr/>
        <a:lstStyle/>
        <a:p>
          <a:r>
            <a:rPr lang="en-US" sz="2400" dirty="0" smtClean="0"/>
            <a:t>The larger seller sets the lead price for a product</a:t>
          </a:r>
          <a:endParaRPr lang="en-US" sz="2400" dirty="0"/>
        </a:p>
      </dgm:t>
    </dgm:pt>
    <dgm:pt modelId="{4B99EAB1-6565-40D3-A79F-033A2C79FB27}" type="parTrans" cxnId="{69DA0CA6-315A-47CB-A5C9-5958C329DE04}">
      <dgm:prSet/>
      <dgm:spPr/>
      <dgm:t>
        <a:bodyPr/>
        <a:lstStyle/>
        <a:p>
          <a:endParaRPr lang="en-US"/>
        </a:p>
      </dgm:t>
    </dgm:pt>
    <dgm:pt modelId="{F3C4FA07-7249-4E66-9F74-59C0712199A1}" type="sibTrans" cxnId="{69DA0CA6-315A-47CB-A5C9-5958C329DE04}">
      <dgm:prSet/>
      <dgm:spPr/>
      <dgm:t>
        <a:bodyPr/>
        <a:lstStyle/>
        <a:p>
          <a:endParaRPr lang="en-US"/>
        </a:p>
      </dgm:t>
    </dgm:pt>
    <dgm:pt modelId="{0720C247-DDB9-4A60-AC85-8E18F3F3A765}">
      <dgm:prSet custT="1"/>
      <dgm:spPr/>
      <dgm:t>
        <a:bodyPr/>
        <a:lstStyle/>
        <a:p>
          <a:r>
            <a:rPr lang="en-US" sz="2400" dirty="0" smtClean="0"/>
            <a:t>The aggressive undercutting of prices by competitors</a:t>
          </a:r>
          <a:endParaRPr lang="en-US" sz="2400" dirty="0"/>
        </a:p>
      </dgm:t>
    </dgm:pt>
    <dgm:pt modelId="{D9DB7B51-17ED-4B5F-93F2-0E24CEDAC90B}" type="parTrans" cxnId="{1321C777-AD6B-4045-9163-5426070AD47B}">
      <dgm:prSet/>
      <dgm:spPr/>
      <dgm:t>
        <a:bodyPr/>
        <a:lstStyle/>
        <a:p>
          <a:endParaRPr lang="en-US"/>
        </a:p>
      </dgm:t>
    </dgm:pt>
    <dgm:pt modelId="{A2406352-9DFE-4DFA-AFD1-2D2C39C4C15F}" type="sibTrans" cxnId="{1321C777-AD6B-4045-9163-5426070AD47B}">
      <dgm:prSet/>
      <dgm:spPr/>
      <dgm:t>
        <a:bodyPr/>
        <a:lstStyle/>
        <a:p>
          <a:endParaRPr lang="en-US"/>
        </a:p>
      </dgm:t>
    </dgm:pt>
    <dgm:pt modelId="{AFD35ED0-A129-405A-B1CB-4CCC07A97A55}" type="pres">
      <dgm:prSet presAssocID="{D72BA4C5-BBC5-4110-8D4C-16E0E848F115}" presName="diagram" presStyleCnt="0">
        <dgm:presLayoutVars>
          <dgm:dir/>
          <dgm:animLvl val="lvl"/>
          <dgm:resizeHandles val="exact"/>
        </dgm:presLayoutVars>
      </dgm:prSet>
      <dgm:spPr/>
    </dgm:pt>
    <dgm:pt modelId="{17B0FF1A-B42D-49EC-B3F4-729101B51024}" type="pres">
      <dgm:prSet presAssocID="{FD019DD7-FBAD-461B-9710-26229AFF62BB}" presName="compNode" presStyleCnt="0"/>
      <dgm:spPr/>
    </dgm:pt>
    <dgm:pt modelId="{E04E715A-4AE3-40B6-878A-7CC7E4604B13}" type="pres">
      <dgm:prSet presAssocID="{FD019DD7-FBAD-461B-9710-26229AFF62BB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87B143-14F4-4B94-9EFF-89ABF286BA44}" type="pres">
      <dgm:prSet presAssocID="{FD019DD7-FBAD-461B-9710-26229AFF62B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F1E927-FD04-4194-98E3-AD74D2355333}" type="pres">
      <dgm:prSet presAssocID="{FD019DD7-FBAD-461B-9710-26229AFF62BB}" presName="parentRect" presStyleLbl="alignNode1" presStyleIdx="0" presStyleCnt="3"/>
      <dgm:spPr/>
      <dgm:t>
        <a:bodyPr/>
        <a:lstStyle/>
        <a:p>
          <a:endParaRPr lang="en-US"/>
        </a:p>
      </dgm:t>
    </dgm:pt>
    <dgm:pt modelId="{92253A40-A78C-479C-B992-A29AFABFE358}" type="pres">
      <dgm:prSet presAssocID="{FD019DD7-FBAD-461B-9710-26229AFF62BB}" presName="adorn" presStyleLbl="fgAccFollowNode1" presStyleIdx="0" presStyleCnt="3"/>
      <dgm:spPr/>
    </dgm:pt>
    <dgm:pt modelId="{5FDE6F9C-2F43-4C21-8EDF-5194A81A6B3A}" type="pres">
      <dgm:prSet presAssocID="{E989956F-F97B-4B8E-BBD0-2D98A0DE53B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CD3D14D-7168-4057-9BA2-53DE667A547A}" type="pres">
      <dgm:prSet presAssocID="{BC2E96D6-5C3B-4487-AE65-4173F12E5CB9}" presName="compNode" presStyleCnt="0"/>
      <dgm:spPr/>
    </dgm:pt>
    <dgm:pt modelId="{C7362C94-680C-49CB-85AC-6E739A91CA54}" type="pres">
      <dgm:prSet presAssocID="{BC2E96D6-5C3B-4487-AE65-4173F12E5CB9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67830F-1690-4159-A2FC-6BC2C88ADF4A}" type="pres">
      <dgm:prSet presAssocID="{BC2E96D6-5C3B-4487-AE65-4173F12E5CB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C048A-F798-4B5B-9C13-7E5FAF16B77C}" type="pres">
      <dgm:prSet presAssocID="{BC2E96D6-5C3B-4487-AE65-4173F12E5CB9}" presName="parentRect" presStyleLbl="alignNode1" presStyleIdx="1" presStyleCnt="3"/>
      <dgm:spPr/>
      <dgm:t>
        <a:bodyPr/>
        <a:lstStyle/>
        <a:p>
          <a:endParaRPr lang="en-US"/>
        </a:p>
      </dgm:t>
    </dgm:pt>
    <dgm:pt modelId="{C8D29D9D-8D63-4E90-8E84-23D63CF04DB9}" type="pres">
      <dgm:prSet presAssocID="{BC2E96D6-5C3B-4487-AE65-4173F12E5CB9}" presName="adorn" presStyleLbl="fgAccFollowNode1" presStyleIdx="1" presStyleCnt="3"/>
      <dgm:spPr/>
    </dgm:pt>
    <dgm:pt modelId="{8D54F13E-E7E0-457F-9D8A-BED1E80DB88A}" type="pres">
      <dgm:prSet presAssocID="{3CBC68DB-CFC8-4CAE-9EC9-873CC9B0B30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0CF99CA-2933-44F6-B60A-CC69970BBD58}" type="pres">
      <dgm:prSet presAssocID="{21D23905-415F-4FA7-A0F3-6946B2D24977}" presName="compNode" presStyleCnt="0"/>
      <dgm:spPr/>
    </dgm:pt>
    <dgm:pt modelId="{0D9BBF76-708A-48C8-80FD-8B4EDAE0E58A}" type="pres">
      <dgm:prSet presAssocID="{21D23905-415F-4FA7-A0F3-6946B2D24977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008F1-4A18-48C5-9F94-A52F9A7D2426}" type="pres">
      <dgm:prSet presAssocID="{21D23905-415F-4FA7-A0F3-6946B2D2497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C713B4-516F-4E5C-88C0-DE4C384D4F6D}" type="pres">
      <dgm:prSet presAssocID="{21D23905-415F-4FA7-A0F3-6946B2D24977}" presName="parentRect" presStyleLbl="alignNode1" presStyleIdx="2" presStyleCnt="3"/>
      <dgm:spPr/>
      <dgm:t>
        <a:bodyPr/>
        <a:lstStyle/>
        <a:p>
          <a:endParaRPr lang="en-US"/>
        </a:p>
      </dgm:t>
    </dgm:pt>
    <dgm:pt modelId="{89E8E61A-2BBD-4E29-918D-2F07590AE6A6}" type="pres">
      <dgm:prSet presAssocID="{21D23905-415F-4FA7-A0F3-6946B2D24977}" presName="adorn" presStyleLbl="fgAccFollowNode1" presStyleIdx="2" presStyleCnt="3"/>
      <dgm:spPr/>
    </dgm:pt>
  </dgm:ptLst>
  <dgm:cxnLst>
    <dgm:cxn modelId="{D736A8E2-3CBA-46D6-BB8E-19BEC277E036}" srcId="{FD019DD7-FBAD-461B-9710-26229AFF62BB}" destId="{763CB738-42B4-4A40-BA77-7365CBC340BF}" srcOrd="0" destOrd="0" parTransId="{082506E6-2790-4BA5-9DF4-135CD589D39C}" sibTransId="{99234781-E6A7-4521-B1BC-C9A9DB55F545}"/>
    <dgm:cxn modelId="{9FC198AF-6552-4178-9503-F100895AAC31}" srcId="{D72BA4C5-BBC5-4110-8D4C-16E0E848F115}" destId="{FD019DD7-FBAD-461B-9710-26229AFF62BB}" srcOrd="0" destOrd="0" parTransId="{628D0E2D-3FCA-4D3D-8ADE-C6C353896D2B}" sibTransId="{E989956F-F97B-4B8E-BBD0-2D98A0DE53B3}"/>
    <dgm:cxn modelId="{96B3BFDE-68F7-4098-AA98-FD70864E1B4E}" type="presOf" srcId="{21D23905-415F-4FA7-A0F3-6946B2D24977}" destId="{C7C713B4-516F-4E5C-88C0-DE4C384D4F6D}" srcOrd="1" destOrd="0" presId="urn:microsoft.com/office/officeart/2005/8/layout/bList2#1"/>
    <dgm:cxn modelId="{449CFBA2-6376-4AF1-A9E1-D3D68F97B5ED}" type="presOf" srcId="{BC2E96D6-5C3B-4487-AE65-4173F12E5CB9}" destId="{8B67830F-1690-4159-A2FC-6BC2C88ADF4A}" srcOrd="0" destOrd="0" presId="urn:microsoft.com/office/officeart/2005/8/layout/bList2#1"/>
    <dgm:cxn modelId="{F85B6DF5-49D5-44B7-AB7E-B657861B18A2}" type="presOf" srcId="{763CB738-42B4-4A40-BA77-7365CBC340BF}" destId="{E04E715A-4AE3-40B6-878A-7CC7E4604B13}" srcOrd="0" destOrd="0" presId="urn:microsoft.com/office/officeart/2005/8/layout/bList2#1"/>
    <dgm:cxn modelId="{430E0ABB-479F-43C6-A35E-757CE6F96ED5}" type="presOf" srcId="{0720C247-DDB9-4A60-AC85-8E18F3F3A765}" destId="{0D9BBF76-708A-48C8-80FD-8B4EDAE0E58A}" srcOrd="0" destOrd="0" presId="urn:microsoft.com/office/officeart/2005/8/layout/bList2#1"/>
    <dgm:cxn modelId="{1321C777-AD6B-4045-9163-5426070AD47B}" srcId="{21D23905-415F-4FA7-A0F3-6946B2D24977}" destId="{0720C247-DDB9-4A60-AC85-8E18F3F3A765}" srcOrd="0" destOrd="0" parTransId="{D9DB7B51-17ED-4B5F-93F2-0E24CEDAC90B}" sibTransId="{A2406352-9DFE-4DFA-AFD1-2D2C39C4C15F}"/>
    <dgm:cxn modelId="{24F004CE-4BC9-4407-9833-A3BC89041BA0}" srcId="{D72BA4C5-BBC5-4110-8D4C-16E0E848F115}" destId="{BC2E96D6-5C3B-4487-AE65-4173F12E5CB9}" srcOrd="1" destOrd="0" parTransId="{06577F98-7E36-4394-B683-5C3E0D08E94C}" sibTransId="{3CBC68DB-CFC8-4CAE-9EC9-873CC9B0B30D}"/>
    <dgm:cxn modelId="{AA1F5692-FEE2-44F3-9332-5D2013255983}" srcId="{D72BA4C5-BBC5-4110-8D4C-16E0E848F115}" destId="{21D23905-415F-4FA7-A0F3-6946B2D24977}" srcOrd="2" destOrd="0" parTransId="{5E17D144-D34E-4FC6-B74C-8EC62682A04F}" sibTransId="{4380ABAE-DCE4-4200-AB53-57E56CF38DC5}"/>
    <dgm:cxn modelId="{F18AEC87-5429-4E37-825A-AF4EC798D7D4}" type="presOf" srcId="{FD019DD7-FBAD-461B-9710-26229AFF62BB}" destId="{D5F1E927-FD04-4194-98E3-AD74D2355333}" srcOrd="1" destOrd="0" presId="urn:microsoft.com/office/officeart/2005/8/layout/bList2#1"/>
    <dgm:cxn modelId="{5CF995F3-5D55-4759-A794-4654701E1CBB}" type="presOf" srcId="{FD019DD7-FBAD-461B-9710-26229AFF62BB}" destId="{0387B143-14F4-4B94-9EFF-89ABF286BA44}" srcOrd="0" destOrd="0" presId="urn:microsoft.com/office/officeart/2005/8/layout/bList2#1"/>
    <dgm:cxn modelId="{1255F607-5CAF-4651-B1AE-3A6E565F3331}" type="presOf" srcId="{BC2E96D6-5C3B-4487-AE65-4173F12E5CB9}" destId="{016C048A-F798-4B5B-9C13-7E5FAF16B77C}" srcOrd="1" destOrd="0" presId="urn:microsoft.com/office/officeart/2005/8/layout/bList2#1"/>
    <dgm:cxn modelId="{3185EC92-4FB7-49F4-BF5A-C962417FBF66}" type="presOf" srcId="{E989956F-F97B-4B8E-BBD0-2D98A0DE53B3}" destId="{5FDE6F9C-2F43-4C21-8EDF-5194A81A6B3A}" srcOrd="0" destOrd="0" presId="urn:microsoft.com/office/officeart/2005/8/layout/bList2#1"/>
    <dgm:cxn modelId="{15D0EEF9-63C0-4A4A-B793-8290C165117C}" type="presOf" srcId="{DAEC6B68-78BE-45CE-AADA-D04D4BFC3B1D}" destId="{C7362C94-680C-49CB-85AC-6E739A91CA54}" srcOrd="0" destOrd="0" presId="urn:microsoft.com/office/officeart/2005/8/layout/bList2#1"/>
    <dgm:cxn modelId="{69DA0CA6-315A-47CB-A5C9-5958C329DE04}" srcId="{BC2E96D6-5C3B-4487-AE65-4173F12E5CB9}" destId="{DAEC6B68-78BE-45CE-AADA-D04D4BFC3B1D}" srcOrd="0" destOrd="0" parTransId="{4B99EAB1-6565-40D3-A79F-033A2C79FB27}" sibTransId="{F3C4FA07-7249-4E66-9F74-59C0712199A1}"/>
    <dgm:cxn modelId="{3840EBBD-7FAF-41F7-B25D-446512C86C0F}" type="presOf" srcId="{21D23905-415F-4FA7-A0F3-6946B2D24977}" destId="{80F008F1-4A18-48C5-9F94-A52F9A7D2426}" srcOrd="0" destOrd="0" presId="urn:microsoft.com/office/officeart/2005/8/layout/bList2#1"/>
    <dgm:cxn modelId="{C940F8F0-872C-4042-BF9C-286B54143014}" type="presOf" srcId="{3CBC68DB-CFC8-4CAE-9EC9-873CC9B0B30D}" destId="{8D54F13E-E7E0-457F-9D8A-BED1E80DB88A}" srcOrd="0" destOrd="0" presId="urn:microsoft.com/office/officeart/2005/8/layout/bList2#1"/>
    <dgm:cxn modelId="{80354926-2411-4A48-B5A1-F54A75CD86AB}" type="presOf" srcId="{D72BA4C5-BBC5-4110-8D4C-16E0E848F115}" destId="{AFD35ED0-A129-405A-B1CB-4CCC07A97A55}" srcOrd="0" destOrd="0" presId="urn:microsoft.com/office/officeart/2005/8/layout/bList2#1"/>
    <dgm:cxn modelId="{6CDAE1BB-3EE8-4557-82BD-EFBF0012F067}" type="presParOf" srcId="{AFD35ED0-A129-405A-B1CB-4CCC07A97A55}" destId="{17B0FF1A-B42D-49EC-B3F4-729101B51024}" srcOrd="0" destOrd="0" presId="urn:microsoft.com/office/officeart/2005/8/layout/bList2#1"/>
    <dgm:cxn modelId="{44B1E66B-335C-4E98-BDA5-E818E7B02E82}" type="presParOf" srcId="{17B0FF1A-B42D-49EC-B3F4-729101B51024}" destId="{E04E715A-4AE3-40B6-878A-7CC7E4604B13}" srcOrd="0" destOrd="0" presId="urn:microsoft.com/office/officeart/2005/8/layout/bList2#1"/>
    <dgm:cxn modelId="{2E42134A-9A77-4D52-9F4C-3900BC092C63}" type="presParOf" srcId="{17B0FF1A-B42D-49EC-B3F4-729101B51024}" destId="{0387B143-14F4-4B94-9EFF-89ABF286BA44}" srcOrd="1" destOrd="0" presId="urn:microsoft.com/office/officeart/2005/8/layout/bList2#1"/>
    <dgm:cxn modelId="{855CE509-EA27-43FB-9180-497EE0F35149}" type="presParOf" srcId="{17B0FF1A-B42D-49EC-B3F4-729101B51024}" destId="{D5F1E927-FD04-4194-98E3-AD74D2355333}" srcOrd="2" destOrd="0" presId="urn:microsoft.com/office/officeart/2005/8/layout/bList2#1"/>
    <dgm:cxn modelId="{D78CC83D-DDF3-4DB4-BEB2-D7F26D12C300}" type="presParOf" srcId="{17B0FF1A-B42D-49EC-B3F4-729101B51024}" destId="{92253A40-A78C-479C-B992-A29AFABFE358}" srcOrd="3" destOrd="0" presId="urn:microsoft.com/office/officeart/2005/8/layout/bList2#1"/>
    <dgm:cxn modelId="{DDCA1EEF-EE95-4C5B-A6CE-AA878B3EB839}" type="presParOf" srcId="{AFD35ED0-A129-405A-B1CB-4CCC07A97A55}" destId="{5FDE6F9C-2F43-4C21-8EDF-5194A81A6B3A}" srcOrd="1" destOrd="0" presId="urn:microsoft.com/office/officeart/2005/8/layout/bList2#1"/>
    <dgm:cxn modelId="{2D450BFD-4C7D-48D8-9550-7AF201F6D1B8}" type="presParOf" srcId="{AFD35ED0-A129-405A-B1CB-4CCC07A97A55}" destId="{CCD3D14D-7168-4057-9BA2-53DE667A547A}" srcOrd="2" destOrd="0" presId="urn:microsoft.com/office/officeart/2005/8/layout/bList2#1"/>
    <dgm:cxn modelId="{EF692D5E-59D1-495B-97D3-06FC63665523}" type="presParOf" srcId="{CCD3D14D-7168-4057-9BA2-53DE667A547A}" destId="{C7362C94-680C-49CB-85AC-6E739A91CA54}" srcOrd="0" destOrd="0" presId="urn:microsoft.com/office/officeart/2005/8/layout/bList2#1"/>
    <dgm:cxn modelId="{F8EBAC94-7942-4425-8277-D7B268F00206}" type="presParOf" srcId="{CCD3D14D-7168-4057-9BA2-53DE667A547A}" destId="{8B67830F-1690-4159-A2FC-6BC2C88ADF4A}" srcOrd="1" destOrd="0" presId="urn:microsoft.com/office/officeart/2005/8/layout/bList2#1"/>
    <dgm:cxn modelId="{BDDE630A-3EE4-4C5E-8CC6-347658745B1E}" type="presParOf" srcId="{CCD3D14D-7168-4057-9BA2-53DE667A547A}" destId="{016C048A-F798-4B5B-9C13-7E5FAF16B77C}" srcOrd="2" destOrd="0" presId="urn:microsoft.com/office/officeart/2005/8/layout/bList2#1"/>
    <dgm:cxn modelId="{DC39AEA9-F619-432C-9873-9B8F3C12545F}" type="presParOf" srcId="{CCD3D14D-7168-4057-9BA2-53DE667A547A}" destId="{C8D29D9D-8D63-4E90-8E84-23D63CF04DB9}" srcOrd="3" destOrd="0" presId="urn:microsoft.com/office/officeart/2005/8/layout/bList2#1"/>
    <dgm:cxn modelId="{FE745E49-C36D-4AD1-AD7E-CBCBFFF40C83}" type="presParOf" srcId="{AFD35ED0-A129-405A-B1CB-4CCC07A97A55}" destId="{8D54F13E-E7E0-457F-9D8A-BED1E80DB88A}" srcOrd="3" destOrd="0" presId="urn:microsoft.com/office/officeart/2005/8/layout/bList2#1"/>
    <dgm:cxn modelId="{5F1D1D2E-13B3-4791-BD4E-23A27B6AD04E}" type="presParOf" srcId="{AFD35ED0-A129-405A-B1CB-4CCC07A97A55}" destId="{D0CF99CA-2933-44F6-B60A-CC69970BBD58}" srcOrd="4" destOrd="0" presId="urn:microsoft.com/office/officeart/2005/8/layout/bList2#1"/>
    <dgm:cxn modelId="{F1A87D90-5B8A-4CC2-8D14-2A4D0CC5C96E}" type="presParOf" srcId="{D0CF99CA-2933-44F6-B60A-CC69970BBD58}" destId="{0D9BBF76-708A-48C8-80FD-8B4EDAE0E58A}" srcOrd="0" destOrd="0" presId="urn:microsoft.com/office/officeart/2005/8/layout/bList2#1"/>
    <dgm:cxn modelId="{B0AAE7E3-1E3D-46F5-8FEA-E1F869694BA0}" type="presParOf" srcId="{D0CF99CA-2933-44F6-B60A-CC69970BBD58}" destId="{80F008F1-4A18-48C5-9F94-A52F9A7D2426}" srcOrd="1" destOrd="0" presId="urn:microsoft.com/office/officeart/2005/8/layout/bList2#1"/>
    <dgm:cxn modelId="{0F37EC82-619D-48D9-9372-FA3510919DCF}" type="presParOf" srcId="{D0CF99CA-2933-44F6-B60A-CC69970BBD58}" destId="{C7C713B4-516F-4E5C-88C0-DE4C384D4F6D}" srcOrd="2" destOrd="0" presId="urn:microsoft.com/office/officeart/2005/8/layout/bList2#1"/>
    <dgm:cxn modelId="{326C3ED3-39FC-453E-BC09-95B0D80D54D8}" type="presParOf" srcId="{D0CF99CA-2933-44F6-B60A-CC69970BBD58}" destId="{89E8E61A-2BBD-4E29-918D-2F07590AE6A6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990898-3E41-479F-80C2-6119C877ED50}" type="doc">
      <dgm:prSet loTypeId="urn:microsoft.com/office/officeart/2005/8/layout/radial4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B6225B7-6BE4-4D8A-BA0C-73DAB73E1FA2}">
      <dgm:prSet phldrT="[Text]"/>
      <dgm:spPr/>
      <dgm:t>
        <a:bodyPr/>
        <a:lstStyle/>
        <a:p>
          <a:r>
            <a:rPr lang="en-US" dirty="0" smtClean="0"/>
            <a:t>Monopoly</a:t>
          </a:r>
          <a:endParaRPr lang="en-US" dirty="0"/>
        </a:p>
      </dgm:t>
    </dgm:pt>
    <dgm:pt modelId="{FBD1F5FA-C4E6-446E-9658-C6E77CD068C7}" type="parTrans" cxnId="{9C0D5B8E-FF64-4F6F-9199-48E40CE79A7A}">
      <dgm:prSet/>
      <dgm:spPr/>
      <dgm:t>
        <a:bodyPr/>
        <a:lstStyle/>
        <a:p>
          <a:endParaRPr lang="en-US"/>
        </a:p>
      </dgm:t>
    </dgm:pt>
    <dgm:pt modelId="{99FD4F81-C4F8-4B2C-A00A-60BED034DD25}" type="sibTrans" cxnId="{9C0D5B8E-FF64-4F6F-9199-48E40CE79A7A}">
      <dgm:prSet/>
      <dgm:spPr/>
      <dgm:t>
        <a:bodyPr/>
        <a:lstStyle/>
        <a:p>
          <a:endParaRPr lang="en-US"/>
        </a:p>
      </dgm:t>
    </dgm:pt>
    <dgm:pt modelId="{17C0D3E5-4774-47CE-B1F2-46A873250E13}">
      <dgm:prSet phldrT="[Text]"/>
      <dgm:spPr/>
      <dgm:t>
        <a:bodyPr/>
        <a:lstStyle/>
        <a:p>
          <a:r>
            <a:rPr lang="en-US" dirty="0" smtClean="0"/>
            <a:t>Natural</a:t>
          </a:r>
          <a:endParaRPr lang="en-US" dirty="0"/>
        </a:p>
      </dgm:t>
    </dgm:pt>
    <dgm:pt modelId="{022F6BFE-A596-4D88-B415-C9C244E903D9}" type="parTrans" cxnId="{D9021A22-1726-4E39-9568-CFCD121AD46F}">
      <dgm:prSet/>
      <dgm:spPr/>
      <dgm:t>
        <a:bodyPr/>
        <a:lstStyle/>
        <a:p>
          <a:endParaRPr lang="en-US"/>
        </a:p>
      </dgm:t>
    </dgm:pt>
    <dgm:pt modelId="{29EE9DE3-DC1C-47D4-BEF3-3401DBFA5596}" type="sibTrans" cxnId="{D9021A22-1726-4E39-9568-CFCD121AD46F}">
      <dgm:prSet/>
      <dgm:spPr/>
      <dgm:t>
        <a:bodyPr/>
        <a:lstStyle/>
        <a:p>
          <a:endParaRPr lang="en-US"/>
        </a:p>
      </dgm:t>
    </dgm:pt>
    <dgm:pt modelId="{F76747BD-6424-4811-AEC7-705635C16E86}">
      <dgm:prSet phldrT="[Text]"/>
      <dgm:spPr/>
      <dgm:t>
        <a:bodyPr/>
        <a:lstStyle/>
        <a:p>
          <a:r>
            <a:rPr lang="en-US" dirty="0" smtClean="0"/>
            <a:t>Geographic</a:t>
          </a:r>
          <a:endParaRPr lang="en-US" dirty="0"/>
        </a:p>
      </dgm:t>
    </dgm:pt>
    <dgm:pt modelId="{32CB6D78-A5AD-4E63-B0D0-1836E129655B}" type="parTrans" cxnId="{CAA8D7C0-9252-49F1-94F4-049573AC7B2C}">
      <dgm:prSet/>
      <dgm:spPr/>
      <dgm:t>
        <a:bodyPr/>
        <a:lstStyle/>
        <a:p>
          <a:endParaRPr lang="en-US"/>
        </a:p>
      </dgm:t>
    </dgm:pt>
    <dgm:pt modelId="{8C6CB8D0-97A6-4FCA-AC37-E1BBB6B6B32C}" type="sibTrans" cxnId="{CAA8D7C0-9252-49F1-94F4-049573AC7B2C}">
      <dgm:prSet/>
      <dgm:spPr/>
      <dgm:t>
        <a:bodyPr/>
        <a:lstStyle/>
        <a:p>
          <a:endParaRPr lang="en-US"/>
        </a:p>
      </dgm:t>
    </dgm:pt>
    <dgm:pt modelId="{1789EA7A-7CF2-41F1-B58B-21910109FCE5}">
      <dgm:prSet phldrT="[Text]"/>
      <dgm:spPr/>
      <dgm:t>
        <a:bodyPr/>
        <a:lstStyle/>
        <a:p>
          <a:r>
            <a:rPr lang="en-US" dirty="0" smtClean="0"/>
            <a:t>Technological</a:t>
          </a:r>
          <a:endParaRPr lang="en-US" dirty="0"/>
        </a:p>
      </dgm:t>
    </dgm:pt>
    <dgm:pt modelId="{7118FDB1-7947-475C-8251-366F6CFA50B0}" type="parTrans" cxnId="{39DE4DE3-DF55-486D-A458-F90A3B7BD6EE}">
      <dgm:prSet/>
      <dgm:spPr/>
      <dgm:t>
        <a:bodyPr/>
        <a:lstStyle/>
        <a:p>
          <a:endParaRPr lang="en-US"/>
        </a:p>
      </dgm:t>
    </dgm:pt>
    <dgm:pt modelId="{CDCB2EE9-F755-4232-A737-8E8F11CB44DD}" type="sibTrans" cxnId="{39DE4DE3-DF55-486D-A458-F90A3B7BD6EE}">
      <dgm:prSet/>
      <dgm:spPr/>
      <dgm:t>
        <a:bodyPr/>
        <a:lstStyle/>
        <a:p>
          <a:endParaRPr lang="en-US"/>
        </a:p>
      </dgm:t>
    </dgm:pt>
    <dgm:pt modelId="{6597531C-6CAE-434F-9F5D-6BCACBF689E7}">
      <dgm:prSet/>
      <dgm:spPr/>
      <dgm:t>
        <a:bodyPr/>
        <a:lstStyle/>
        <a:p>
          <a:r>
            <a:rPr lang="en-US" dirty="0" smtClean="0"/>
            <a:t>Government</a:t>
          </a:r>
          <a:endParaRPr lang="en-US" dirty="0"/>
        </a:p>
      </dgm:t>
    </dgm:pt>
    <dgm:pt modelId="{F5D81DB6-8C66-4A37-845D-F434634E962A}" type="parTrans" cxnId="{5B879046-2F5B-44AC-BED4-DADA2C793640}">
      <dgm:prSet/>
      <dgm:spPr/>
      <dgm:t>
        <a:bodyPr/>
        <a:lstStyle/>
        <a:p>
          <a:endParaRPr lang="en-US"/>
        </a:p>
      </dgm:t>
    </dgm:pt>
    <dgm:pt modelId="{04E9768D-D3FA-447E-A654-E3F28C69D7FF}" type="sibTrans" cxnId="{5B879046-2F5B-44AC-BED4-DADA2C793640}">
      <dgm:prSet/>
      <dgm:spPr/>
      <dgm:t>
        <a:bodyPr/>
        <a:lstStyle/>
        <a:p>
          <a:endParaRPr lang="en-US"/>
        </a:p>
      </dgm:t>
    </dgm:pt>
    <dgm:pt modelId="{120648D6-D322-46C7-A885-1A58F18843A2}" type="pres">
      <dgm:prSet presAssocID="{46990898-3E41-479F-80C2-6119C877ED5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4BA446-FDA1-4440-92E2-47242D8082D1}" type="pres">
      <dgm:prSet presAssocID="{6B6225B7-6BE4-4D8A-BA0C-73DAB73E1FA2}" presName="centerShape" presStyleLbl="node0" presStyleIdx="0" presStyleCnt="1"/>
      <dgm:spPr/>
      <dgm:t>
        <a:bodyPr/>
        <a:lstStyle/>
        <a:p>
          <a:endParaRPr lang="en-US"/>
        </a:p>
      </dgm:t>
    </dgm:pt>
    <dgm:pt modelId="{1B03A553-84F6-4494-B6CD-68E6C0BBBD83}" type="pres">
      <dgm:prSet presAssocID="{022F6BFE-A596-4D88-B415-C9C244E903D9}" presName="parTrans" presStyleLbl="bgSibTrans2D1" presStyleIdx="0" presStyleCnt="4"/>
      <dgm:spPr/>
      <dgm:t>
        <a:bodyPr/>
        <a:lstStyle/>
        <a:p>
          <a:endParaRPr lang="en-US"/>
        </a:p>
      </dgm:t>
    </dgm:pt>
    <dgm:pt modelId="{19E8D336-D8BF-48AD-8A43-4F54DE16D6A8}" type="pres">
      <dgm:prSet presAssocID="{17C0D3E5-4774-47CE-B1F2-46A873250E1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4AE27E-39E3-4EA2-A0D6-158519899570}" type="pres">
      <dgm:prSet presAssocID="{32CB6D78-A5AD-4E63-B0D0-1836E129655B}" presName="parTrans" presStyleLbl="bgSibTrans2D1" presStyleIdx="1" presStyleCnt="4"/>
      <dgm:spPr/>
      <dgm:t>
        <a:bodyPr/>
        <a:lstStyle/>
        <a:p>
          <a:endParaRPr lang="en-US"/>
        </a:p>
      </dgm:t>
    </dgm:pt>
    <dgm:pt modelId="{16F067B4-5DE0-4A09-8DD8-6179B318A6A1}" type="pres">
      <dgm:prSet presAssocID="{F76747BD-6424-4811-AEC7-705635C16E8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187711-2238-4811-BFE4-696662AC3EDB}" type="pres">
      <dgm:prSet presAssocID="{7118FDB1-7947-475C-8251-366F6CFA50B0}" presName="parTrans" presStyleLbl="bgSibTrans2D1" presStyleIdx="2" presStyleCnt="4"/>
      <dgm:spPr/>
      <dgm:t>
        <a:bodyPr/>
        <a:lstStyle/>
        <a:p>
          <a:endParaRPr lang="en-US"/>
        </a:p>
      </dgm:t>
    </dgm:pt>
    <dgm:pt modelId="{B2492C52-D18C-47F8-8578-BD80963E5CD9}" type="pres">
      <dgm:prSet presAssocID="{1789EA7A-7CF2-41F1-B58B-21910109FCE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315AB9-0F60-46B3-9AC8-5DA113EF5F3F}" type="pres">
      <dgm:prSet presAssocID="{F5D81DB6-8C66-4A37-845D-F434634E962A}" presName="parTrans" presStyleLbl="bgSibTrans2D1" presStyleIdx="3" presStyleCnt="4"/>
      <dgm:spPr/>
    </dgm:pt>
    <dgm:pt modelId="{D9F78E52-C4A3-4A7A-A349-E1D272E1898D}" type="pres">
      <dgm:prSet presAssocID="{6597531C-6CAE-434F-9F5D-6BCACBF689E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7F1144-354E-497F-88F7-CEE03696135B}" type="presOf" srcId="{022F6BFE-A596-4D88-B415-C9C244E903D9}" destId="{1B03A553-84F6-4494-B6CD-68E6C0BBBD83}" srcOrd="0" destOrd="0" presId="urn:microsoft.com/office/officeart/2005/8/layout/radial4"/>
    <dgm:cxn modelId="{6346CB46-7AC9-4147-94D3-F54B1219178E}" type="presOf" srcId="{F76747BD-6424-4811-AEC7-705635C16E86}" destId="{16F067B4-5DE0-4A09-8DD8-6179B318A6A1}" srcOrd="0" destOrd="0" presId="urn:microsoft.com/office/officeart/2005/8/layout/radial4"/>
    <dgm:cxn modelId="{3A72990B-DF0E-431C-BEAE-DBCC9BBF0FF2}" type="presOf" srcId="{46990898-3E41-479F-80C2-6119C877ED50}" destId="{120648D6-D322-46C7-A885-1A58F18843A2}" srcOrd="0" destOrd="0" presId="urn:microsoft.com/office/officeart/2005/8/layout/radial4"/>
    <dgm:cxn modelId="{4B7D74E9-33CA-460D-B718-002A8ED4C26C}" type="presOf" srcId="{7118FDB1-7947-475C-8251-366F6CFA50B0}" destId="{23187711-2238-4811-BFE4-696662AC3EDB}" srcOrd="0" destOrd="0" presId="urn:microsoft.com/office/officeart/2005/8/layout/radial4"/>
    <dgm:cxn modelId="{443A1EB4-6DC0-4E84-B391-6EAD8C8B1D80}" type="presOf" srcId="{6B6225B7-6BE4-4D8A-BA0C-73DAB73E1FA2}" destId="{E84BA446-FDA1-4440-92E2-47242D8082D1}" srcOrd="0" destOrd="0" presId="urn:microsoft.com/office/officeart/2005/8/layout/radial4"/>
    <dgm:cxn modelId="{9C0D5B8E-FF64-4F6F-9199-48E40CE79A7A}" srcId="{46990898-3E41-479F-80C2-6119C877ED50}" destId="{6B6225B7-6BE4-4D8A-BA0C-73DAB73E1FA2}" srcOrd="0" destOrd="0" parTransId="{FBD1F5FA-C4E6-446E-9658-C6E77CD068C7}" sibTransId="{99FD4F81-C4F8-4B2C-A00A-60BED034DD25}"/>
    <dgm:cxn modelId="{CAA8D7C0-9252-49F1-94F4-049573AC7B2C}" srcId="{6B6225B7-6BE4-4D8A-BA0C-73DAB73E1FA2}" destId="{F76747BD-6424-4811-AEC7-705635C16E86}" srcOrd="1" destOrd="0" parTransId="{32CB6D78-A5AD-4E63-B0D0-1836E129655B}" sibTransId="{8C6CB8D0-97A6-4FCA-AC37-E1BBB6B6B32C}"/>
    <dgm:cxn modelId="{D9021A22-1726-4E39-9568-CFCD121AD46F}" srcId="{6B6225B7-6BE4-4D8A-BA0C-73DAB73E1FA2}" destId="{17C0D3E5-4774-47CE-B1F2-46A873250E13}" srcOrd="0" destOrd="0" parTransId="{022F6BFE-A596-4D88-B415-C9C244E903D9}" sibTransId="{29EE9DE3-DC1C-47D4-BEF3-3401DBFA5596}"/>
    <dgm:cxn modelId="{5E5BF875-89B1-489A-B86E-49A1E9AE40F4}" type="presOf" srcId="{1789EA7A-7CF2-41F1-B58B-21910109FCE5}" destId="{B2492C52-D18C-47F8-8578-BD80963E5CD9}" srcOrd="0" destOrd="0" presId="urn:microsoft.com/office/officeart/2005/8/layout/radial4"/>
    <dgm:cxn modelId="{FCBEBF07-1465-4EC4-9F34-677006D88FE7}" type="presOf" srcId="{F5D81DB6-8C66-4A37-845D-F434634E962A}" destId="{DE315AB9-0F60-46B3-9AC8-5DA113EF5F3F}" srcOrd="0" destOrd="0" presId="urn:microsoft.com/office/officeart/2005/8/layout/radial4"/>
    <dgm:cxn modelId="{5B879046-2F5B-44AC-BED4-DADA2C793640}" srcId="{6B6225B7-6BE4-4D8A-BA0C-73DAB73E1FA2}" destId="{6597531C-6CAE-434F-9F5D-6BCACBF689E7}" srcOrd="3" destOrd="0" parTransId="{F5D81DB6-8C66-4A37-845D-F434634E962A}" sibTransId="{04E9768D-D3FA-447E-A654-E3F28C69D7FF}"/>
    <dgm:cxn modelId="{38A5F464-BADB-470D-AA0A-BC0450644282}" type="presOf" srcId="{6597531C-6CAE-434F-9F5D-6BCACBF689E7}" destId="{D9F78E52-C4A3-4A7A-A349-E1D272E1898D}" srcOrd="0" destOrd="0" presId="urn:microsoft.com/office/officeart/2005/8/layout/radial4"/>
    <dgm:cxn modelId="{CBED0850-EDDD-4F37-827F-53AA5B1D5AF7}" type="presOf" srcId="{17C0D3E5-4774-47CE-B1F2-46A873250E13}" destId="{19E8D336-D8BF-48AD-8A43-4F54DE16D6A8}" srcOrd="0" destOrd="0" presId="urn:microsoft.com/office/officeart/2005/8/layout/radial4"/>
    <dgm:cxn modelId="{39DE4DE3-DF55-486D-A458-F90A3B7BD6EE}" srcId="{6B6225B7-6BE4-4D8A-BA0C-73DAB73E1FA2}" destId="{1789EA7A-7CF2-41F1-B58B-21910109FCE5}" srcOrd="2" destOrd="0" parTransId="{7118FDB1-7947-475C-8251-366F6CFA50B0}" sibTransId="{CDCB2EE9-F755-4232-A737-8E8F11CB44DD}"/>
    <dgm:cxn modelId="{59B2AA4E-A37E-4729-A53B-A8859D64179D}" type="presOf" srcId="{32CB6D78-A5AD-4E63-B0D0-1836E129655B}" destId="{2C4AE27E-39E3-4EA2-A0D6-158519899570}" srcOrd="0" destOrd="0" presId="urn:microsoft.com/office/officeart/2005/8/layout/radial4"/>
    <dgm:cxn modelId="{CD93A7DE-5091-4E85-A8E0-F0FE83F0925A}" type="presParOf" srcId="{120648D6-D322-46C7-A885-1A58F18843A2}" destId="{E84BA446-FDA1-4440-92E2-47242D8082D1}" srcOrd="0" destOrd="0" presId="urn:microsoft.com/office/officeart/2005/8/layout/radial4"/>
    <dgm:cxn modelId="{63D6AAB1-ABDD-41B0-AE80-1E558DBE1572}" type="presParOf" srcId="{120648D6-D322-46C7-A885-1A58F18843A2}" destId="{1B03A553-84F6-4494-B6CD-68E6C0BBBD83}" srcOrd="1" destOrd="0" presId="urn:microsoft.com/office/officeart/2005/8/layout/radial4"/>
    <dgm:cxn modelId="{3610D13B-1CD8-4B79-B1F2-95969338FD96}" type="presParOf" srcId="{120648D6-D322-46C7-A885-1A58F18843A2}" destId="{19E8D336-D8BF-48AD-8A43-4F54DE16D6A8}" srcOrd="2" destOrd="0" presId="urn:microsoft.com/office/officeart/2005/8/layout/radial4"/>
    <dgm:cxn modelId="{1DAF22E7-02C9-4690-BFCC-DFEAFFC82F56}" type="presParOf" srcId="{120648D6-D322-46C7-A885-1A58F18843A2}" destId="{2C4AE27E-39E3-4EA2-A0D6-158519899570}" srcOrd="3" destOrd="0" presId="urn:microsoft.com/office/officeart/2005/8/layout/radial4"/>
    <dgm:cxn modelId="{A56D682D-B920-4E61-88AD-38FE7DE569C4}" type="presParOf" srcId="{120648D6-D322-46C7-A885-1A58F18843A2}" destId="{16F067B4-5DE0-4A09-8DD8-6179B318A6A1}" srcOrd="4" destOrd="0" presId="urn:microsoft.com/office/officeart/2005/8/layout/radial4"/>
    <dgm:cxn modelId="{D8E11A49-F597-4C3F-9105-A84621CAE9FC}" type="presParOf" srcId="{120648D6-D322-46C7-A885-1A58F18843A2}" destId="{23187711-2238-4811-BFE4-696662AC3EDB}" srcOrd="5" destOrd="0" presId="urn:microsoft.com/office/officeart/2005/8/layout/radial4"/>
    <dgm:cxn modelId="{91DE4FAA-7124-4883-A646-CE7538C0D755}" type="presParOf" srcId="{120648D6-D322-46C7-A885-1A58F18843A2}" destId="{B2492C52-D18C-47F8-8578-BD80963E5CD9}" srcOrd="6" destOrd="0" presId="urn:microsoft.com/office/officeart/2005/8/layout/radial4"/>
    <dgm:cxn modelId="{7FA613F3-034B-4741-AB96-0190C5B69CF4}" type="presParOf" srcId="{120648D6-D322-46C7-A885-1A58F18843A2}" destId="{DE315AB9-0F60-46B3-9AC8-5DA113EF5F3F}" srcOrd="7" destOrd="0" presId="urn:microsoft.com/office/officeart/2005/8/layout/radial4"/>
    <dgm:cxn modelId="{985FF799-9312-48F8-BA0F-318225E8A803}" type="presParOf" srcId="{120648D6-D322-46C7-A885-1A58F18843A2}" destId="{D9F78E52-C4A3-4A7A-A349-E1D272E1898D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4E715A-4AE3-40B6-878A-7CC7E4604B13}">
      <dsp:nvSpPr>
        <dsp:cNvPr id="0" name=""/>
        <dsp:cNvSpPr/>
      </dsp:nvSpPr>
      <dsp:spPr>
        <a:xfrm>
          <a:off x="5974" y="310274"/>
          <a:ext cx="2580342" cy="192617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Responsive to or dependent on the actions of competitors</a:t>
          </a:r>
          <a:endParaRPr lang="en-US" sz="2400" kern="1200" dirty="0"/>
        </a:p>
      </dsp:txBody>
      <dsp:txXfrm>
        <a:off x="5974" y="310274"/>
        <a:ext cx="2580342" cy="1926170"/>
      </dsp:txXfrm>
    </dsp:sp>
    <dsp:sp modelId="{D5F1E927-FD04-4194-98E3-AD74D2355333}">
      <dsp:nvSpPr>
        <dsp:cNvPr id="0" name=""/>
        <dsp:cNvSpPr/>
      </dsp:nvSpPr>
      <dsp:spPr>
        <a:xfrm>
          <a:off x="5974" y="2236445"/>
          <a:ext cx="2580342" cy="8282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Interdependent Pricing</a:t>
          </a:r>
          <a:endParaRPr lang="en-US" sz="20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5974" y="2236445"/>
        <a:ext cx="1817142" cy="828253"/>
      </dsp:txXfrm>
    </dsp:sp>
    <dsp:sp modelId="{92253A40-A78C-479C-B992-A29AFABFE358}">
      <dsp:nvSpPr>
        <dsp:cNvPr id="0" name=""/>
        <dsp:cNvSpPr/>
      </dsp:nvSpPr>
      <dsp:spPr>
        <a:xfrm>
          <a:off x="1896110" y="2368005"/>
          <a:ext cx="903119" cy="903119"/>
        </a:xfrm>
        <a:prstGeom prst="ellipse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362C94-680C-49CB-85AC-6E739A91CA54}">
      <dsp:nvSpPr>
        <dsp:cNvPr id="0" name=""/>
        <dsp:cNvSpPr/>
      </dsp:nvSpPr>
      <dsp:spPr>
        <a:xfrm>
          <a:off x="3022972" y="310274"/>
          <a:ext cx="2580342" cy="192617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7679183"/>
              <a:satOff val="-35294"/>
              <a:lumOff val="8236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The larger seller sets the lead price for a product</a:t>
          </a:r>
          <a:endParaRPr lang="en-US" sz="2400" kern="1200" dirty="0"/>
        </a:p>
      </dsp:txBody>
      <dsp:txXfrm>
        <a:off x="3022972" y="310274"/>
        <a:ext cx="2580342" cy="1926170"/>
      </dsp:txXfrm>
    </dsp:sp>
    <dsp:sp modelId="{016C048A-F798-4B5B-9C13-7E5FAF16B77C}">
      <dsp:nvSpPr>
        <dsp:cNvPr id="0" name=""/>
        <dsp:cNvSpPr/>
      </dsp:nvSpPr>
      <dsp:spPr>
        <a:xfrm>
          <a:off x="3022972" y="2236445"/>
          <a:ext cx="2580342" cy="828253"/>
        </a:xfrm>
        <a:prstGeom prst="rect">
          <a:avLst/>
        </a:prstGeom>
        <a:gradFill rotWithShape="0">
          <a:gsLst>
            <a:gs pos="0">
              <a:schemeClr val="accent3">
                <a:hueOff val="7679183"/>
                <a:satOff val="-35294"/>
                <a:lumOff val="8236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7679183"/>
                <a:satOff val="-35294"/>
                <a:lumOff val="8236"/>
                <a:alphaOff val="0"/>
                <a:shade val="100000"/>
              </a:schemeClr>
            </a:gs>
            <a:gs pos="100000">
              <a:schemeClr val="accent3">
                <a:hueOff val="7679183"/>
                <a:satOff val="-35294"/>
                <a:lumOff val="8236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Price Leadership</a:t>
          </a:r>
          <a:endParaRPr lang="en-US" sz="18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022972" y="2236445"/>
        <a:ext cx="1817142" cy="828253"/>
      </dsp:txXfrm>
    </dsp:sp>
    <dsp:sp modelId="{C8D29D9D-8D63-4E90-8E84-23D63CF04DB9}">
      <dsp:nvSpPr>
        <dsp:cNvPr id="0" name=""/>
        <dsp:cNvSpPr/>
      </dsp:nvSpPr>
      <dsp:spPr>
        <a:xfrm>
          <a:off x="4913108" y="2368005"/>
          <a:ext cx="903119" cy="903119"/>
        </a:xfrm>
        <a:prstGeom prst="ellipse">
          <a:avLst/>
        </a:prstGeom>
        <a:solidFill>
          <a:schemeClr val="accent3">
            <a:tint val="40000"/>
            <a:alpha val="90000"/>
            <a:hueOff val="8014762"/>
            <a:satOff val="-19170"/>
            <a:lumOff val="-119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8014762"/>
              <a:satOff val="-19170"/>
              <a:lumOff val="-119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9BBF76-708A-48C8-80FD-8B4EDAE0E58A}">
      <dsp:nvSpPr>
        <dsp:cNvPr id="0" name=""/>
        <dsp:cNvSpPr/>
      </dsp:nvSpPr>
      <dsp:spPr>
        <a:xfrm>
          <a:off x="6039970" y="310274"/>
          <a:ext cx="2580342" cy="192617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15358367"/>
              <a:satOff val="-70588"/>
              <a:lumOff val="1647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The aggressive undercutting of prices by competitors</a:t>
          </a:r>
          <a:endParaRPr lang="en-US" sz="2400" kern="1200" dirty="0"/>
        </a:p>
      </dsp:txBody>
      <dsp:txXfrm>
        <a:off x="6039970" y="310274"/>
        <a:ext cx="2580342" cy="1926170"/>
      </dsp:txXfrm>
    </dsp:sp>
    <dsp:sp modelId="{C7C713B4-516F-4E5C-88C0-DE4C384D4F6D}">
      <dsp:nvSpPr>
        <dsp:cNvPr id="0" name=""/>
        <dsp:cNvSpPr/>
      </dsp:nvSpPr>
      <dsp:spPr>
        <a:xfrm>
          <a:off x="6039970" y="2236445"/>
          <a:ext cx="2580342" cy="828253"/>
        </a:xfrm>
        <a:prstGeom prst="rect">
          <a:avLst/>
        </a:prstGeom>
        <a:gradFill rotWithShape="0">
          <a:gsLst>
            <a:gs pos="0">
              <a:schemeClr val="accent3">
                <a:hueOff val="15358367"/>
                <a:satOff val="-70588"/>
                <a:lumOff val="16471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15358367"/>
                <a:satOff val="-70588"/>
                <a:lumOff val="16471"/>
                <a:alphaOff val="0"/>
                <a:shade val="100000"/>
              </a:schemeClr>
            </a:gs>
            <a:gs pos="100000">
              <a:schemeClr val="accent3">
                <a:hueOff val="15358367"/>
                <a:satOff val="-70588"/>
                <a:lumOff val="16471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Price War</a:t>
          </a:r>
          <a:endParaRPr lang="en-US" sz="18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6039970" y="2236445"/>
        <a:ext cx="1817142" cy="828253"/>
      </dsp:txXfrm>
    </dsp:sp>
    <dsp:sp modelId="{89E8E61A-2BBD-4E29-918D-2F07590AE6A6}">
      <dsp:nvSpPr>
        <dsp:cNvPr id="0" name=""/>
        <dsp:cNvSpPr/>
      </dsp:nvSpPr>
      <dsp:spPr>
        <a:xfrm>
          <a:off x="7930106" y="2368005"/>
          <a:ext cx="903119" cy="903119"/>
        </a:xfrm>
        <a:prstGeom prst="ellipse">
          <a:avLst/>
        </a:prstGeom>
        <a:solidFill>
          <a:schemeClr val="accent3">
            <a:tint val="40000"/>
            <a:alpha val="90000"/>
            <a:hueOff val="16029523"/>
            <a:satOff val="-38340"/>
            <a:lumOff val="-239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16029523"/>
              <a:satOff val="-38340"/>
              <a:lumOff val="-239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4BA446-FDA1-4440-92E2-47242D8082D1}">
      <dsp:nvSpPr>
        <dsp:cNvPr id="0" name=""/>
        <dsp:cNvSpPr/>
      </dsp:nvSpPr>
      <dsp:spPr>
        <a:xfrm>
          <a:off x="3418329" y="2415539"/>
          <a:ext cx="2307341" cy="230734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Monopoly</a:t>
          </a:r>
          <a:endParaRPr lang="en-US" sz="3000" kern="1200" dirty="0"/>
        </a:p>
      </dsp:txBody>
      <dsp:txXfrm>
        <a:off x="3418329" y="2415539"/>
        <a:ext cx="2307341" cy="2307341"/>
      </dsp:txXfrm>
    </dsp:sp>
    <dsp:sp modelId="{1B03A553-84F6-4494-B6CD-68E6C0BBBD83}">
      <dsp:nvSpPr>
        <dsp:cNvPr id="0" name=""/>
        <dsp:cNvSpPr/>
      </dsp:nvSpPr>
      <dsp:spPr>
        <a:xfrm rot="11700000">
          <a:off x="1674858" y="2693969"/>
          <a:ext cx="1715564" cy="6575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E8D336-D8BF-48AD-8A43-4F54DE16D6A8}">
      <dsp:nvSpPr>
        <dsp:cNvPr id="0" name=""/>
        <dsp:cNvSpPr/>
      </dsp:nvSpPr>
      <dsp:spPr>
        <a:xfrm>
          <a:off x="608098" y="1923965"/>
          <a:ext cx="2191974" cy="17535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Natural</a:t>
          </a:r>
          <a:endParaRPr lang="en-US" sz="2700" kern="1200" dirty="0"/>
        </a:p>
      </dsp:txBody>
      <dsp:txXfrm>
        <a:off x="608098" y="1923965"/>
        <a:ext cx="2191974" cy="1753579"/>
      </dsp:txXfrm>
    </dsp:sp>
    <dsp:sp modelId="{2C4AE27E-39E3-4EA2-A0D6-158519899570}">
      <dsp:nvSpPr>
        <dsp:cNvPr id="0" name=""/>
        <dsp:cNvSpPr/>
      </dsp:nvSpPr>
      <dsp:spPr>
        <a:xfrm rot="14700000">
          <a:off x="2821943" y="1326926"/>
          <a:ext cx="1715564" cy="6575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5628291"/>
                <a:satOff val="14385"/>
                <a:lumOff val="-1438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-5628291"/>
                <a:satOff val="14385"/>
                <a:lumOff val="-1438"/>
                <a:alphaOff val="0"/>
                <a:shade val="100000"/>
              </a:schemeClr>
            </a:gs>
            <a:gs pos="100000">
              <a:schemeClr val="accent4">
                <a:hueOff val="-5628291"/>
                <a:satOff val="14385"/>
                <a:lumOff val="-1438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F067B4-5DE0-4A09-8DD8-6179B318A6A1}">
      <dsp:nvSpPr>
        <dsp:cNvPr id="0" name=""/>
        <dsp:cNvSpPr/>
      </dsp:nvSpPr>
      <dsp:spPr>
        <a:xfrm>
          <a:off x="2221224" y="1518"/>
          <a:ext cx="2191974" cy="17535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5628291"/>
                <a:satOff val="14385"/>
                <a:lumOff val="-1438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-5628291"/>
                <a:satOff val="14385"/>
                <a:lumOff val="-1438"/>
                <a:alphaOff val="0"/>
                <a:shade val="100000"/>
              </a:schemeClr>
            </a:gs>
            <a:gs pos="100000">
              <a:schemeClr val="accent4">
                <a:hueOff val="-5628291"/>
                <a:satOff val="14385"/>
                <a:lumOff val="-1438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Geographic</a:t>
          </a:r>
          <a:endParaRPr lang="en-US" sz="2700" kern="1200" dirty="0"/>
        </a:p>
      </dsp:txBody>
      <dsp:txXfrm>
        <a:off x="2221224" y="1518"/>
        <a:ext cx="2191974" cy="1753579"/>
      </dsp:txXfrm>
    </dsp:sp>
    <dsp:sp modelId="{23187711-2238-4811-BFE4-696662AC3EDB}">
      <dsp:nvSpPr>
        <dsp:cNvPr id="0" name=""/>
        <dsp:cNvSpPr/>
      </dsp:nvSpPr>
      <dsp:spPr>
        <a:xfrm rot="17700000">
          <a:off x="4606492" y="1326926"/>
          <a:ext cx="1715564" cy="6575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1256583"/>
                <a:satOff val="28769"/>
                <a:lumOff val="-2875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-11256583"/>
                <a:satOff val="28769"/>
                <a:lumOff val="-2875"/>
                <a:alphaOff val="0"/>
                <a:shade val="100000"/>
              </a:schemeClr>
            </a:gs>
            <a:gs pos="100000">
              <a:schemeClr val="accent4">
                <a:hueOff val="-11256583"/>
                <a:satOff val="28769"/>
                <a:lumOff val="-2875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492C52-D18C-47F8-8578-BD80963E5CD9}">
      <dsp:nvSpPr>
        <dsp:cNvPr id="0" name=""/>
        <dsp:cNvSpPr/>
      </dsp:nvSpPr>
      <dsp:spPr>
        <a:xfrm>
          <a:off x="4730801" y="1518"/>
          <a:ext cx="2191974" cy="17535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256583"/>
                <a:satOff val="28769"/>
                <a:lumOff val="-2875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-11256583"/>
                <a:satOff val="28769"/>
                <a:lumOff val="-2875"/>
                <a:alphaOff val="0"/>
                <a:shade val="100000"/>
              </a:schemeClr>
            </a:gs>
            <a:gs pos="100000">
              <a:schemeClr val="accent4">
                <a:hueOff val="-11256583"/>
                <a:satOff val="28769"/>
                <a:lumOff val="-2875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Technological</a:t>
          </a:r>
          <a:endParaRPr lang="en-US" sz="2700" kern="1200" dirty="0"/>
        </a:p>
      </dsp:txBody>
      <dsp:txXfrm>
        <a:off x="4730801" y="1518"/>
        <a:ext cx="2191974" cy="1753579"/>
      </dsp:txXfrm>
    </dsp:sp>
    <dsp:sp modelId="{DE315AB9-0F60-46B3-9AC8-5DA113EF5F3F}">
      <dsp:nvSpPr>
        <dsp:cNvPr id="0" name=""/>
        <dsp:cNvSpPr/>
      </dsp:nvSpPr>
      <dsp:spPr>
        <a:xfrm rot="20700000">
          <a:off x="5753577" y="2693969"/>
          <a:ext cx="1715564" cy="6575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6884873"/>
                <a:satOff val="43154"/>
                <a:lumOff val="-4313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-16884873"/>
                <a:satOff val="43154"/>
                <a:lumOff val="-4313"/>
                <a:alphaOff val="0"/>
                <a:shade val="100000"/>
              </a:schemeClr>
            </a:gs>
            <a:gs pos="100000">
              <a:schemeClr val="accent4">
                <a:hueOff val="-16884873"/>
                <a:satOff val="43154"/>
                <a:lumOff val="-4313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F78E52-C4A3-4A7A-A349-E1D272E1898D}">
      <dsp:nvSpPr>
        <dsp:cNvPr id="0" name=""/>
        <dsp:cNvSpPr/>
      </dsp:nvSpPr>
      <dsp:spPr>
        <a:xfrm>
          <a:off x="6343926" y="1923965"/>
          <a:ext cx="2191974" cy="17535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6884873"/>
                <a:satOff val="43154"/>
                <a:lumOff val="-4313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-16884873"/>
                <a:satOff val="43154"/>
                <a:lumOff val="-4313"/>
                <a:alphaOff val="0"/>
                <a:shade val="100000"/>
              </a:schemeClr>
            </a:gs>
            <a:gs pos="100000">
              <a:schemeClr val="accent4">
                <a:hueOff val="-16884873"/>
                <a:satOff val="43154"/>
                <a:lumOff val="-4313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Government</a:t>
          </a:r>
          <a:endParaRPr lang="en-US" sz="2700" kern="1200" dirty="0"/>
        </a:p>
      </dsp:txBody>
      <dsp:txXfrm>
        <a:off x="6343926" y="1923965"/>
        <a:ext cx="2191974" cy="1753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8E133-00DF-4AE3-9F89-0AD015A15F5D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9D4DC-4B27-4D77-999B-BFC8E115A0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1033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619533D-E494-4253-AFD8-1F102004154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66A66AB-782A-415C-8246-5BEE8D82D7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were to enter the market, which competition would you rather enter into? Monopolistic or Perfect?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0"/>
            <a:ext cx="6781800" cy="1600200"/>
          </a:xfrm>
        </p:spPr>
        <p:txBody>
          <a:bodyPr/>
          <a:lstStyle/>
          <a:p>
            <a:r>
              <a:rPr lang="en-US" dirty="0" err="1" smtClean="0"/>
              <a:t>Oli</a:t>
            </a:r>
            <a:r>
              <a:rPr lang="en-US" dirty="0" smtClean="0"/>
              <a:t> at work!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543800" cy="3200400"/>
          </a:xfrm>
        </p:spPr>
        <p:txBody>
          <a:bodyPr/>
          <a:lstStyle/>
          <a:p>
            <a:r>
              <a:rPr lang="en-US" sz="2800" dirty="0" err="1" smtClean="0"/>
              <a:t>NonPrice</a:t>
            </a:r>
            <a:endParaRPr lang="en-US" sz="2800" dirty="0" smtClean="0"/>
          </a:p>
          <a:p>
            <a:pPr lvl="1"/>
            <a:r>
              <a:rPr lang="en-US" sz="2400" dirty="0" smtClean="0">
                <a:solidFill>
                  <a:schemeClr val="accent5"/>
                </a:solidFill>
              </a:rPr>
              <a:t>Price </a:t>
            </a:r>
            <a:r>
              <a:rPr lang="en-US" sz="2400" dirty="0" smtClean="0"/>
              <a:t>is an unconsidered variable</a:t>
            </a:r>
          </a:p>
          <a:p>
            <a:pPr lvl="1"/>
            <a:r>
              <a:rPr lang="en-US" sz="2400" dirty="0" smtClean="0">
                <a:solidFill>
                  <a:srgbClr val="00B0F0"/>
                </a:solidFill>
              </a:rPr>
              <a:t>Brand name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7030A0"/>
                </a:solidFill>
              </a:rPr>
              <a:t>customer loyalty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00B050"/>
                </a:solidFill>
              </a:rPr>
              <a:t>celebrity</a:t>
            </a:r>
          </a:p>
          <a:p>
            <a:pPr marL="320040" lvl="1" indent="0" algn="ctr">
              <a:buNone/>
            </a:pPr>
            <a:endParaRPr lang="en-US" dirty="0">
              <a:solidFill>
                <a:srgbClr val="00B050"/>
              </a:solidFill>
            </a:endParaRPr>
          </a:p>
          <a:p>
            <a:pPr marL="320040" lvl="1" indent="0" algn="ctr">
              <a:buNone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Interdependent Pricing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002436879"/>
              </p:ext>
            </p:extLst>
          </p:nvPr>
        </p:nvGraphicFramePr>
        <p:xfrm>
          <a:off x="152400" y="2667000"/>
          <a:ext cx="8839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6633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boys, bad boys…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Collusions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Secret Agreements</a:t>
            </a:r>
          </a:p>
          <a:p>
            <a:pPr lvl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Insider Price Changes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Think Martha Stuart…but with Production</a:t>
            </a:r>
          </a:p>
          <a:p>
            <a:pPr lvl="1"/>
            <a:endParaRPr lang="en-US" dirty="0"/>
          </a:p>
          <a:p>
            <a:r>
              <a:rPr lang="en-US" dirty="0" smtClean="0"/>
              <a:t>Consequences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Heavy penalties,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fines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7030A0"/>
                </a:solidFill>
              </a:rPr>
              <a:t>prison sentences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Cartels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Open Organization</a:t>
            </a:r>
          </a:p>
          <a:p>
            <a:pPr lvl="1"/>
            <a:r>
              <a:rPr lang="en-US" dirty="0" smtClean="0">
                <a:solidFill>
                  <a:srgbClr val="0E45C0"/>
                </a:solidFill>
              </a:rPr>
              <a:t>Price setting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B1361D"/>
                </a:solidFill>
              </a:rPr>
              <a:t>Market Sharing</a:t>
            </a:r>
          </a:p>
          <a:p>
            <a:pPr lvl="1"/>
            <a:r>
              <a:rPr lang="en-US" b="1" dirty="0" smtClean="0"/>
              <a:t>Mexico, Columbia, Venezuela (Drugs), Africa (Blood Diamonds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B41AA2"/>
                </a:solidFill>
              </a:rPr>
              <a:t>Little Longevity</a:t>
            </a: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98438" y="4419600"/>
            <a:ext cx="3339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ILLEGAL</a:t>
            </a:r>
            <a:endParaRPr lang="en-US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294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39" y="0"/>
            <a:ext cx="909052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8604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Monopolies in Depth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we know about Monopolies</a:t>
            </a:r>
          </a:p>
          <a:p>
            <a:pPr lvl="2"/>
            <a:r>
              <a:rPr lang="en-US" sz="2800" dirty="0" smtClean="0"/>
              <a:t>There is a </a:t>
            </a:r>
            <a:r>
              <a:rPr lang="en-US" sz="2800" dirty="0" smtClean="0">
                <a:solidFill>
                  <a:schemeClr val="accent5"/>
                </a:solidFill>
              </a:rPr>
              <a:t>single seller</a:t>
            </a:r>
          </a:p>
          <a:p>
            <a:pPr lvl="2"/>
            <a:r>
              <a:rPr lang="en-US" sz="2800" u="sng" dirty="0" smtClean="0">
                <a:solidFill>
                  <a:srgbClr val="00B0F0"/>
                </a:solidFill>
              </a:rPr>
              <a:t>No close substitute goods are available </a:t>
            </a:r>
            <a:r>
              <a:rPr lang="en-US" sz="2800" dirty="0" smtClean="0"/>
              <a:t>(</a:t>
            </a:r>
            <a:r>
              <a:rPr lang="en-US" sz="2800" dirty="0" err="1" smtClean="0"/>
              <a:t>nonidentical</a:t>
            </a:r>
            <a:r>
              <a:rPr lang="en-US" sz="2800" dirty="0" smtClean="0"/>
              <a:t> product)</a:t>
            </a:r>
          </a:p>
          <a:p>
            <a:pPr lvl="2"/>
            <a:r>
              <a:rPr lang="en-US" sz="2800" i="1" dirty="0" smtClean="0">
                <a:solidFill>
                  <a:srgbClr val="7030A0"/>
                </a:solidFill>
              </a:rPr>
              <a:t>Other sellers cannot enter the market easily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Oligopoly) 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51667" y="4331776"/>
            <a:ext cx="4879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!Important!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34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1957"/>
            <a:ext cx="9144000" cy="6895093"/>
          </a:xfrm>
        </p:spPr>
      </p:pic>
      <p:sp>
        <p:nvSpPr>
          <p:cNvPr id="5" name="Frame 4"/>
          <p:cNvSpPr/>
          <p:nvPr/>
        </p:nvSpPr>
        <p:spPr>
          <a:xfrm>
            <a:off x="0" y="381000"/>
            <a:ext cx="2209800" cy="2971800"/>
          </a:xfrm>
          <a:prstGeom prst="frame">
            <a:avLst>
              <a:gd name="adj1" fmla="val 4084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38150"/>
            <a:ext cx="2236787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24" y="3352800"/>
            <a:ext cx="2236787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5273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Monopolies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32833644"/>
              </p:ext>
            </p:extLst>
          </p:nvPr>
        </p:nvGraphicFramePr>
        <p:xfrm>
          <a:off x="0" y="457200"/>
          <a:ext cx="9144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0978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4BA446-FDA1-4440-92E2-47242D808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E84BA446-FDA1-4440-92E2-47242D808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E84BA446-FDA1-4440-92E2-47242D808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graphicEl>
                                              <a:dgm id="{E84BA446-FDA1-4440-92E2-47242D808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4BA446-FDA1-4440-92E2-47242D808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03A553-84F6-4494-B6CD-68E6C0BBBD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1B03A553-84F6-4494-B6CD-68E6C0BBBD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1B03A553-84F6-4494-B6CD-68E6C0BBBD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>
                                            <p:graphicEl>
                                              <a:dgm id="{1B03A553-84F6-4494-B6CD-68E6C0BBBD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03A553-84F6-4494-B6CD-68E6C0BBBD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E8D336-D8BF-48AD-8A43-4F54DE16D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19E8D336-D8BF-48AD-8A43-4F54DE16D6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19E8D336-D8BF-48AD-8A43-4F54DE16D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>
                                            <p:graphicEl>
                                              <a:dgm id="{19E8D336-D8BF-48AD-8A43-4F54DE16D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E8D336-D8BF-48AD-8A43-4F54DE16D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4AE27E-39E3-4EA2-A0D6-158519899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2C4AE27E-39E3-4EA2-A0D6-1585198995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2C4AE27E-39E3-4EA2-A0D6-158519899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4">
                                            <p:graphicEl>
                                              <a:dgm id="{2C4AE27E-39E3-4EA2-A0D6-158519899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4AE27E-39E3-4EA2-A0D6-158519899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F067B4-5DE0-4A09-8DD8-6179B318A6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16F067B4-5DE0-4A09-8DD8-6179B318A6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16F067B4-5DE0-4A09-8DD8-6179B318A6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4">
                                            <p:graphicEl>
                                              <a:dgm id="{16F067B4-5DE0-4A09-8DD8-6179B318A6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F067B4-5DE0-4A09-8DD8-6179B318A6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187711-2238-4811-BFE4-696662AC3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dgm id="{23187711-2238-4811-BFE4-696662AC3E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23187711-2238-4811-BFE4-696662AC3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">
                                            <p:graphicEl>
                                              <a:dgm id="{23187711-2238-4811-BFE4-696662AC3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187711-2238-4811-BFE4-696662AC3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492C52-D18C-47F8-8578-BD80963E5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B2492C52-D18C-47F8-8578-BD80963E5C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graphicEl>
                                              <a:dgm id="{B2492C52-D18C-47F8-8578-BD80963E5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">
                                            <p:graphicEl>
                                              <a:dgm id="{B2492C52-D18C-47F8-8578-BD80963E5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492C52-D18C-47F8-8578-BD80963E5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315AB9-0F60-46B3-9AC8-5DA113EF5F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graphicEl>
                                              <a:dgm id="{DE315AB9-0F60-46B3-9AC8-5DA113EF5F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DE315AB9-0F60-46B3-9AC8-5DA113EF5F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4">
                                            <p:graphicEl>
                                              <a:dgm id="{DE315AB9-0F60-46B3-9AC8-5DA113EF5F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315AB9-0F60-46B3-9AC8-5DA113EF5F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F78E52-C4A3-4A7A-A349-E1D272E18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graphicEl>
                                              <a:dgm id="{D9F78E52-C4A3-4A7A-A349-E1D272E189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graphicEl>
                                              <a:dgm id="{D9F78E52-C4A3-4A7A-A349-E1D272E18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4">
                                            <p:graphicEl>
                                              <a:dgm id="{D9F78E52-C4A3-4A7A-A349-E1D272E18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F78E52-C4A3-4A7A-A349-E1D272E18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Natural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5562600" cy="38862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Natural Monopolies</a:t>
            </a:r>
          </a:p>
          <a:p>
            <a:pPr lvl="1"/>
            <a:r>
              <a:rPr lang="en-US" sz="2400" dirty="0" smtClean="0"/>
              <a:t>What do we think?</a:t>
            </a:r>
          </a:p>
          <a:p>
            <a:pPr lvl="2"/>
            <a:r>
              <a:rPr lang="en-US" sz="2400" dirty="0" smtClean="0"/>
              <a:t>Features a single large seller that produces a good or service most </a:t>
            </a:r>
            <a:r>
              <a:rPr lang="en-US" sz="2400" b="1" dirty="0" smtClean="0">
                <a:solidFill>
                  <a:srgbClr val="FF0000"/>
                </a:solidFill>
              </a:rPr>
              <a:t>efficiently </a:t>
            </a:r>
          </a:p>
          <a:p>
            <a:pPr lvl="2"/>
            <a:endParaRPr lang="en-US" sz="2400" b="1" dirty="0">
              <a:solidFill>
                <a:srgbClr val="FF0000"/>
              </a:solidFill>
            </a:endParaRPr>
          </a:p>
          <a:p>
            <a:pPr lvl="1"/>
            <a:r>
              <a:rPr lang="en-US" sz="2600" b="1" dirty="0" smtClean="0">
                <a:solidFill>
                  <a:srgbClr val="0E45C0"/>
                </a:solidFill>
              </a:rPr>
              <a:t>Economies of Scale</a:t>
            </a:r>
          </a:p>
          <a:p>
            <a:pPr lvl="2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The sellers large size allows it to use its </a:t>
            </a:r>
            <a:r>
              <a:rPr lang="en-US" sz="2400" dirty="0" smtClean="0">
                <a:solidFill>
                  <a:srgbClr val="B1361D"/>
                </a:solidFill>
              </a:rPr>
              <a:t>human</a:t>
            </a:r>
            <a:r>
              <a:rPr lang="en-US" sz="2400" dirty="0" smtClean="0">
                <a:solidFill>
                  <a:srgbClr val="0E45C0"/>
                </a:solidFill>
              </a:rPr>
              <a:t>, capital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2400" dirty="0" smtClean="0">
                <a:solidFill>
                  <a:srgbClr val="B41AA2"/>
                </a:solidFill>
              </a:rPr>
              <a:t>and other resources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more efficiently than if divided among smaller producers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170" name="Picture 2" descr="C:\Users\Michael\AppData\Local\Microsoft\Windows\Temporary Internet Files\Content.IE5\NVHO96CF\MM900336957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733800"/>
            <a:ext cx="241935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ichael\AppData\Local\Microsoft\Windows\Temporary Internet Files\Content.IE5\BZD0QDRX\MM900336623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5575" y="802036"/>
            <a:ext cx="1562100" cy="189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086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Geographic and Technological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Geographic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When a location limits a market’s potential profit so greatly that only a single producer enters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Technological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699936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 smtClean="0"/>
              <a:t>Creation of new technology</a:t>
            </a:r>
          </a:p>
          <a:p>
            <a:endParaRPr lang="en-US" sz="3100" dirty="0"/>
          </a:p>
          <a:p>
            <a:pPr lvl="1"/>
            <a:r>
              <a:rPr lang="en-US" sz="2600" dirty="0" smtClean="0">
                <a:solidFill>
                  <a:srgbClr val="B41AA2"/>
                </a:solidFill>
              </a:rPr>
              <a:t>Patents</a:t>
            </a:r>
            <a:r>
              <a:rPr lang="en-US" sz="2600" dirty="0" smtClean="0"/>
              <a:t> </a:t>
            </a:r>
          </a:p>
          <a:p>
            <a:pPr lvl="2"/>
            <a:r>
              <a:rPr lang="en-US" sz="2300" dirty="0" smtClean="0"/>
              <a:t>Exclusive right to produce, use, rent, and sell an invention or discover for a limited time (17 years in US)</a:t>
            </a:r>
          </a:p>
          <a:p>
            <a:pPr lvl="1"/>
            <a:r>
              <a:rPr lang="en-US" sz="2600" dirty="0" smtClean="0">
                <a:solidFill>
                  <a:srgbClr val="FF0000"/>
                </a:solidFill>
              </a:rPr>
              <a:t>Copyright</a:t>
            </a:r>
          </a:p>
          <a:p>
            <a:pPr lvl="2"/>
            <a:r>
              <a:rPr lang="en-US" sz="2300" dirty="0" smtClean="0"/>
              <a:t>Rights to publish, duplicate, perform, display,</a:t>
            </a:r>
            <a:r>
              <a:rPr lang="en-US" sz="3600" dirty="0" smtClean="0"/>
              <a:t> </a:t>
            </a:r>
            <a:r>
              <a:rPr lang="en-US" sz="2900" dirty="0" smtClean="0"/>
              <a:t>and sell creative works.</a:t>
            </a:r>
            <a:endParaRPr lang="en-US" sz="2900" dirty="0"/>
          </a:p>
        </p:txBody>
      </p:sp>
      <p:pic>
        <p:nvPicPr>
          <p:cNvPr id="8194" name="Picture 2" descr="C:\Users\Michael\AppData\Local\Microsoft\Windows\Temporary Internet Files\Content.IE5\BZD0QDRX\MM900178308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372" y="50292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ichael\AppData\Local\Microsoft\Windows\Temporary Internet Files\Content.IE5\ITEMY92Y\MC90025071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7102" y="3429000"/>
            <a:ext cx="1600200" cy="126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345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Continue working on Presentations!</a:t>
            </a:r>
          </a:p>
          <a:p>
            <a:endParaRPr lang="en-US" sz="3200" dirty="0"/>
          </a:p>
          <a:p>
            <a:r>
              <a:rPr lang="en-US" dirty="0" smtClean="0"/>
              <a:t>Check wiki for updates</a:t>
            </a:r>
          </a:p>
          <a:p>
            <a:endParaRPr lang="en-US" dirty="0"/>
          </a:p>
          <a:p>
            <a:r>
              <a:rPr lang="en-US" dirty="0" smtClean="0"/>
              <a:t>Test coming soon! (Next Week!)</a:t>
            </a:r>
          </a:p>
          <a:p>
            <a:endParaRPr lang="en-US" dirty="0"/>
          </a:p>
          <a:p>
            <a:r>
              <a:rPr lang="en-US" dirty="0" smtClean="0"/>
              <a:t>Possible Quiz (hint, hint)</a:t>
            </a:r>
            <a:endParaRPr lang="en-US" dirty="0"/>
          </a:p>
          <a:p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5410200" y="3429000"/>
            <a:ext cx="990600" cy="838200"/>
          </a:xfrm>
          <a:prstGeom prst="leftArrow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381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348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0.12083 0.0055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543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Imperfectly Competitive Markets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30,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7662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 already know…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Perfect Competition</a:t>
            </a:r>
          </a:p>
          <a:p>
            <a:pPr lvl="1"/>
            <a:r>
              <a:rPr lang="en-US" sz="2800" b="1" dirty="0" smtClean="0">
                <a:solidFill>
                  <a:srgbClr val="7030A0"/>
                </a:solidFill>
              </a:rPr>
              <a:t>Buyers = Sellers </a:t>
            </a:r>
            <a:r>
              <a:rPr lang="en-US" sz="2800" dirty="0" smtClean="0"/>
              <a:t>in the market</a:t>
            </a:r>
          </a:p>
          <a:p>
            <a:pPr lvl="1"/>
            <a:r>
              <a:rPr lang="en-US" sz="2800" dirty="0" smtClean="0"/>
              <a:t>Identical Products</a:t>
            </a:r>
          </a:p>
          <a:p>
            <a:pPr lvl="1"/>
            <a:endParaRPr lang="en-US" dirty="0"/>
          </a:p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Monopolistic Competition</a:t>
            </a:r>
          </a:p>
          <a:p>
            <a:pPr lvl="1"/>
            <a:r>
              <a:rPr lang="en-US" sz="2800" u="sng" dirty="0" smtClean="0">
                <a:solidFill>
                  <a:srgbClr val="00B050"/>
                </a:solidFill>
              </a:rPr>
              <a:t>Sellers control market</a:t>
            </a:r>
          </a:p>
          <a:p>
            <a:pPr lvl="1"/>
            <a:r>
              <a:rPr lang="en-US" sz="2800" dirty="0" smtClean="0"/>
              <a:t>Unique (</a:t>
            </a:r>
            <a:r>
              <a:rPr lang="en-US" sz="2800" dirty="0" err="1" smtClean="0">
                <a:solidFill>
                  <a:srgbClr val="FF0000"/>
                </a:solidFill>
              </a:rPr>
              <a:t>Nonidentical</a:t>
            </a:r>
            <a:r>
              <a:rPr lang="en-US" sz="2800" dirty="0" smtClean="0"/>
              <a:t>) Products</a:t>
            </a:r>
            <a:endParaRPr lang="en-US" sz="2800" dirty="0"/>
          </a:p>
        </p:txBody>
      </p:sp>
      <p:sp>
        <p:nvSpPr>
          <p:cNvPr id="4" name="Left Arrow 3"/>
          <p:cNvSpPr/>
          <p:nvPr/>
        </p:nvSpPr>
        <p:spPr>
          <a:xfrm>
            <a:off x="5715000" y="2667000"/>
            <a:ext cx="2209800" cy="838200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Less Competitive</a:t>
            </a:r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5638800" y="590550"/>
            <a:ext cx="2286000" cy="8001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More Competitive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8286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724400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need to know…</a:t>
            </a:r>
            <a:endParaRPr lang="en-US" dirty="0"/>
          </a:p>
        </p:txBody>
      </p:sp>
      <p:pic>
        <p:nvPicPr>
          <p:cNvPr id="1026" name="Picture 2" descr="C:\Users\Michael\AppData\Local\Microsoft\Windows\Temporary Internet Files\Content.IE5\NVHO96CF\MC900150563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980" y="2667000"/>
            <a:ext cx="2514600" cy="2943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 rot="3067514">
            <a:off x="1321210" y="886595"/>
            <a:ext cx="6735701" cy="3665438"/>
          </a:xfrm>
          <a:prstGeom prst="wedgeEllipse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4600" y="152400"/>
            <a:ext cx="205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Oligopoly</a:t>
            </a:r>
          </a:p>
          <a:p>
            <a:r>
              <a:rPr lang="en-US" sz="2000" dirty="0" smtClean="0"/>
              <a:t>Independent pricing</a:t>
            </a:r>
          </a:p>
          <a:p>
            <a:r>
              <a:rPr lang="en-US" sz="2000" dirty="0" smtClean="0"/>
              <a:t>Price Leadership </a:t>
            </a:r>
          </a:p>
          <a:p>
            <a:r>
              <a:rPr lang="en-US" sz="2000" dirty="0" smtClean="0"/>
              <a:t>Price War</a:t>
            </a:r>
          </a:p>
          <a:p>
            <a:r>
              <a:rPr lang="en-US" sz="2000" dirty="0" smtClean="0"/>
              <a:t>Collusion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2143905"/>
            <a:ext cx="2895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Cartel</a:t>
            </a:r>
          </a:p>
          <a:p>
            <a:r>
              <a:rPr lang="en-US" sz="2000" dirty="0" smtClean="0"/>
              <a:t>Natural Monopoly</a:t>
            </a:r>
          </a:p>
          <a:p>
            <a:r>
              <a:rPr lang="en-US" sz="2000" dirty="0" smtClean="0"/>
              <a:t>Economies of Scale</a:t>
            </a:r>
          </a:p>
          <a:p>
            <a:r>
              <a:rPr lang="en-US" sz="2000" dirty="0" smtClean="0"/>
              <a:t>Geographic Monopoly</a:t>
            </a:r>
          </a:p>
          <a:p>
            <a:r>
              <a:rPr lang="en-US" sz="2000" dirty="0" smtClean="0"/>
              <a:t>Technological Monopoly</a:t>
            </a:r>
          </a:p>
          <a:p>
            <a:r>
              <a:rPr lang="en-US" sz="2000" dirty="0" smtClean="0"/>
              <a:t>Patent </a:t>
            </a:r>
          </a:p>
          <a:p>
            <a:r>
              <a:rPr lang="en-US" sz="2000" dirty="0" smtClean="0"/>
              <a:t>Copyright</a:t>
            </a:r>
          </a:p>
          <a:p>
            <a:r>
              <a:rPr lang="en-US" sz="2000" dirty="0" smtClean="0"/>
              <a:t>Government Monopoly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6324600" y="660231"/>
            <a:ext cx="26468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Terms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4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iped Right Arrow 8"/>
          <p:cNvSpPr/>
          <p:nvPr/>
        </p:nvSpPr>
        <p:spPr>
          <a:xfrm>
            <a:off x="2971800" y="3492240"/>
            <a:ext cx="3505200" cy="787920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0"/>
            <a:ext cx="69342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Putting the pieces together…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G</a:t>
            </a:r>
            <a:r>
              <a:rPr lang="en-US" sz="4000" dirty="0" smtClean="0">
                <a:solidFill>
                  <a:srgbClr val="FF0000"/>
                </a:solidFill>
              </a:rPr>
              <a:t>r</a:t>
            </a:r>
            <a:r>
              <a:rPr lang="en-US" sz="4000" dirty="0" smtClean="0">
                <a:solidFill>
                  <a:srgbClr val="FFC000"/>
                </a:solidFill>
              </a:rPr>
              <a:t>a</a:t>
            </a:r>
            <a:r>
              <a:rPr lang="en-US" sz="4000" dirty="0" smtClean="0">
                <a:solidFill>
                  <a:srgbClr val="92D050"/>
                </a:solidFill>
              </a:rPr>
              <a:t>p</a:t>
            </a:r>
            <a:r>
              <a:rPr lang="en-US" sz="4000" dirty="0" smtClean="0">
                <a:solidFill>
                  <a:srgbClr val="00B0F0"/>
                </a:solidFill>
              </a:rPr>
              <a:t>h</a:t>
            </a:r>
            <a:r>
              <a:rPr lang="en-US" sz="4000" dirty="0" smtClean="0">
                <a:solidFill>
                  <a:srgbClr val="7030A0"/>
                </a:solidFill>
              </a:rPr>
              <a:t>i</a:t>
            </a:r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c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Organizer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Categorize </a:t>
            </a:r>
            <a:r>
              <a:rPr lang="en-US" b="1" u="sng" dirty="0" smtClean="0">
                <a:solidFill>
                  <a:srgbClr val="00B0F0"/>
                </a:solidFill>
              </a:rPr>
              <a:t>BIG IDEAS</a:t>
            </a:r>
          </a:p>
          <a:p>
            <a:pPr algn="ctr"/>
            <a:r>
              <a:rPr lang="en-US" dirty="0" smtClean="0"/>
              <a:t>Subcategories = </a:t>
            </a:r>
            <a:r>
              <a:rPr lang="en-US" dirty="0" smtClean="0">
                <a:solidFill>
                  <a:srgbClr val="7030A0"/>
                </a:solidFill>
              </a:rPr>
              <a:t>Terms, Small Ideas</a:t>
            </a: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7030A0"/>
                </a:solidFill>
              </a:rPr>
              <a:t>     Fill In As We Go!</a:t>
            </a:r>
            <a:endParaRPr lang="en-US" dirty="0">
              <a:solidFill>
                <a:srgbClr val="7030A0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477000" y="3886200"/>
            <a:ext cx="2189204" cy="2105025"/>
            <a:chOff x="1824" y="633"/>
            <a:chExt cx="2834" cy="2849"/>
          </a:xfrm>
        </p:grpSpPr>
        <p:sp>
          <p:nvSpPr>
            <p:cNvPr id="5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055" name="Picture 7" descr="C:\Users\Michael\AppData\Local\Microsoft\Windows\Temporary Internet Files\Content.IE5\NVHO96CF\MC900439816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163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997" y="751667"/>
            <a:ext cx="9144000" cy="60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2803" y="3841801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Market Structures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55003" y="39803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Highly C.M.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79203" y="3980300"/>
            <a:ext cx="17073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Imperfectly C.M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3140619" y="2020167"/>
            <a:ext cx="2800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Example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241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Oli</a:t>
            </a:r>
            <a:r>
              <a:rPr lang="en-US" dirty="0" smtClean="0"/>
              <a:t>, Oligopoly!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Think </a:t>
            </a:r>
            <a:r>
              <a:rPr lang="en-US" sz="2800" dirty="0" smtClean="0">
                <a:solidFill>
                  <a:srgbClr val="FF0000"/>
                </a:solidFill>
              </a:rPr>
              <a:t>Oligarchy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In a market, </a:t>
            </a:r>
            <a:r>
              <a:rPr lang="en-US" sz="2400" b="1" dirty="0" smtClean="0">
                <a:solidFill>
                  <a:srgbClr val="00B0F0"/>
                </a:solidFill>
              </a:rPr>
              <a:t>few large sellers </a:t>
            </a:r>
            <a:r>
              <a:rPr lang="en-US" sz="2400" dirty="0" smtClean="0"/>
              <a:t>control production.</a:t>
            </a:r>
          </a:p>
          <a:p>
            <a:pPr lvl="1"/>
            <a:endParaRPr lang="en-US" dirty="0" smtClean="0"/>
          </a:p>
          <a:p>
            <a:r>
              <a:rPr lang="en-US" sz="2800" dirty="0" smtClean="0"/>
              <a:t>Favorable Conditions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sz="2400" dirty="0" smtClean="0"/>
              <a:t>There are only </a:t>
            </a:r>
            <a:r>
              <a:rPr lang="en-US" sz="2400" dirty="0" smtClean="0">
                <a:solidFill>
                  <a:srgbClr val="00B050"/>
                </a:solidFill>
              </a:rPr>
              <a:t>a few large sellers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sz="2400" dirty="0" smtClean="0"/>
              <a:t>Sellers offer identical or similar products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sz="2400" dirty="0" smtClean="0"/>
              <a:t>Other sellers </a:t>
            </a:r>
            <a:r>
              <a:rPr lang="en-US" sz="2400" dirty="0" smtClean="0">
                <a:solidFill>
                  <a:schemeClr val="accent5"/>
                </a:solidFill>
              </a:rPr>
              <a:t>cannot enter the market easily</a:t>
            </a:r>
            <a:endParaRPr lang="en-US" sz="2400" dirty="0">
              <a:solidFill>
                <a:schemeClr val="accent5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19746"/>
            <a:ext cx="23241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2305" y="4572000"/>
            <a:ext cx="3539089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7990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54" y="0"/>
            <a:ext cx="9106546" cy="6890664"/>
          </a:xfrm>
        </p:spPr>
      </p:pic>
      <p:sp>
        <p:nvSpPr>
          <p:cNvPr id="6" name="Rectangle 5"/>
          <p:cNvSpPr/>
          <p:nvPr/>
        </p:nvSpPr>
        <p:spPr>
          <a:xfrm>
            <a:off x="1981200" y="1143000"/>
            <a:ext cx="6934200" cy="762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81200" y="3505200"/>
            <a:ext cx="6934200" cy="762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81200" y="4343400"/>
            <a:ext cx="6934200" cy="762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81200" y="5181600"/>
            <a:ext cx="6934200" cy="76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81200" y="6019800"/>
            <a:ext cx="6934200" cy="838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81200" y="1828800"/>
            <a:ext cx="6934200" cy="762000"/>
          </a:xfrm>
          <a:prstGeom prst="rect">
            <a:avLst/>
          </a:prstGeom>
          <a:solidFill>
            <a:srgbClr val="B136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81200" y="2667000"/>
            <a:ext cx="6934200" cy="762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32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xit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263</TotalTime>
  <Words>443</Words>
  <Application>Microsoft Office PowerPoint</Application>
  <PresentationFormat>On-screen Show (4:3)</PresentationFormat>
  <Paragraphs>116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NewsPrint</vt:lpstr>
      <vt:lpstr>Do Now</vt:lpstr>
      <vt:lpstr>Slide 2</vt:lpstr>
      <vt:lpstr>Imperfectly Competitive Markets</vt:lpstr>
      <vt:lpstr>What we already know…</vt:lpstr>
      <vt:lpstr>What we need to know…</vt:lpstr>
      <vt:lpstr>Putting the pieces together… </vt:lpstr>
      <vt:lpstr>Slide 7</vt:lpstr>
      <vt:lpstr>Oli, Oligopoly! </vt:lpstr>
      <vt:lpstr>Slide 9</vt:lpstr>
      <vt:lpstr>Oli at work!</vt:lpstr>
      <vt:lpstr>Bad boys, bad boys…</vt:lpstr>
      <vt:lpstr>Slide 12</vt:lpstr>
      <vt:lpstr>Monopolies in Depth</vt:lpstr>
      <vt:lpstr>Slide 14</vt:lpstr>
      <vt:lpstr>Types of Monopolies</vt:lpstr>
      <vt:lpstr>All Natural </vt:lpstr>
      <vt:lpstr>Geographic and Technological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Imperfectly Competitive Markets</dc:title>
  <dc:creator>Michael</dc:creator>
  <cp:lastModifiedBy>Mike</cp:lastModifiedBy>
  <cp:revision>15</cp:revision>
  <dcterms:created xsi:type="dcterms:W3CDTF">2011-03-30T04:13:43Z</dcterms:created>
  <dcterms:modified xsi:type="dcterms:W3CDTF">2011-03-30T17:21:16Z</dcterms:modified>
</cp:coreProperties>
</file>